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Old Standard TT"/>
      <p:regular r:id="rId49"/>
      <p:bold r:id="rId50"/>
      <p: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ichael Nelso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818B2A-A398-465F-979F-B1E48637FAA5}">
  <a:tblStyle styleId="{A5818B2A-A398-465F-979F-B1E48637FAA5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B611C8D-4CE1-44BF-8382-70BCD66C02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OldStandardTT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28T20:41:57.112">
    <p:pos x="206" y="455"/>
    <p:text>this is not a useful statement; tell me more about presence in other web archives instead of "IA has everything"</p:text>
  </p:cm>
  <p:cm authorId="0" idx="2" dt="2022-11-28T20:41:57.112">
    <p:pos x="206" y="455"/>
    <p:text>for example: if IA went away (or was blocked, or whatever), how much stuff could you still get?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e34fa5e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e34fa5e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e34fa5ea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e34fa5ea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9c527e16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9c527e16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9c527e169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9c527e169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35a19604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35a19604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9e34fa5e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9e34fa5e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e34fa5ea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e34fa5ea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9e34fa5e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9e34fa5e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9c527e169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9c527e169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9c527e169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9c527e169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944bc010b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944bc010b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9e429dbd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9e429dbd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9c527e169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9c527e169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9c527e169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9c527e169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9c527e169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9c527e169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9c527e169c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9c527e169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c527e169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c527e169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9c9e1a2cab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9c9e1a2cab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9c527e169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9c527e169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c527e169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c527e169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e34fa5ea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9e34fa5ea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44bc010b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44bc010b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9c527e169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9c527e169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9c527e169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9c527e169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c527e169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c527e169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c527e169c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9c527e169c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9c527e169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9c527e169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9c527e169c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9c527e169c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9c9e1a2ca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9c9e1a2ca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9c527e169c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9c527e169c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9c527e169c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9c527e169c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9c527e169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9c527e169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44bc010b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44bc010b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9c527e169c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9c527e169c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c527e169c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c527e169c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bin({"step":100}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.scale({domain: [0, 10000]})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9c527e16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9c527e16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44bc010b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44bc010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e34fa5e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e34fa5e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944bc010b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944bc010b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e34fa5ea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e34fa5ea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7B7B7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2127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579450" y="4165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2700" y="318151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624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4934975"/>
            <a:ext cx="9144000" cy="20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4863475"/>
            <a:ext cx="820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How well are Sri Lankan websites archived?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3700" y="4987612"/>
            <a:ext cx="103225" cy="1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8251050" y="4863475"/>
            <a:ext cx="92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ld Standard TT"/>
                <a:ea typeface="Old Standard TT"/>
                <a:cs typeface="Old Standard TT"/>
                <a:sym typeface="Old Standard TT"/>
              </a:rPr>
              <a:t>siva_skanda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2164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ationsonline.org/oneworld/sri_lanka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hyperlink" Target="https://dmoz-odp.org/World/Sinhala/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dmoz-odp.org/" TargetMode="External"/><Relationship Id="rId8" Type="http://schemas.openxmlformats.org/officeDocument/2006/relationships/hyperlink" Target="https://dmoz-odp.org/World/Sinhala/%E0%B6%9A%E0%B7%8A%E2%80%8D%E0%B6%BB%E0%B7%93%E0%B6%A9%E0%B7%8F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moz-odp.org/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eb.archive.org/web/20180615000000*/https://dmoz-odp.org/World/Sinhala/%E0%B6%9A%E0%B6%BD%E0%B7%8F/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web.archive.org/web/20181119175409/https://dmoz-odp.org/World/Sinhala/%E0%B6%9A%E0%B6%BD%E0%B7%8F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www.worlddata.info/languages/tamil.php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tectlanguage.com" TargetMode="External"/><Relationship Id="rId4" Type="http://schemas.openxmlformats.org/officeDocument/2006/relationships/hyperlink" Target="https://ws-dl.blogspot.com/2016/03/2016-03-22-language-detection-where-to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hyperlink" Target="https://www.travelsrilanka.ch/" TargetMode="External"/><Relationship Id="rId6" Type="http://schemas.openxmlformats.org/officeDocument/2006/relationships/hyperlink" Target="https://cheflanka.com.au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lpost.gov.lk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lpost.gov.lk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11" Type="http://schemas.openxmlformats.org/officeDocument/2006/relationships/hyperlink" Target="https://www.srilankabusiness.com/blog/logistic-and-transportation-infrastructure-in-sri-lanka.html" TargetMode="External"/><Relationship Id="rId10" Type="http://schemas.openxmlformats.org/officeDocument/2006/relationships/hyperlink" Target="https://moderndiplomacy.eu/wp-content/uploads/2018/11/sri-lanka-crisis.jpg" TargetMode="External"/><Relationship Id="rId12" Type="http://schemas.openxmlformats.org/officeDocument/2006/relationships/hyperlink" Target="https://ichef.bbci.co.uk/onesport/cps/624/cpsprodpb/DF0E/production/_117720175_srilanka1996.jpg" TargetMode="External"/><Relationship Id="rId9" Type="http://schemas.openxmlformats.org/officeDocument/2006/relationships/hyperlink" Target="https://www.yourcommonwealth.org/wp-content/uploads/2014/08/medium_69880434471-640x390.jpg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9.jpg"/><Relationship Id="rId7" Type="http://schemas.openxmlformats.org/officeDocument/2006/relationships/image" Target="../media/image11.jpg"/><Relationship Id="rId8" Type="http://schemas.openxmlformats.org/officeDocument/2006/relationships/hyperlink" Target="https://www.lovesrilanka.org/wp-content/uploads/2022/01/Jobs-Portal-Thumbnail-SL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arbondate.cs.odu.edu/#http://www.cs.odu.edu/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carbondate.cs.odu.edu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oduwsdl/MemGato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oduwsdl/MemGato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hyperlink" Target="http://island.lk" TargetMode="External"/><Relationship Id="rId42" Type="http://schemas.openxmlformats.org/officeDocument/2006/relationships/hyperlink" Target="http://tamilnet.com" TargetMode="External"/><Relationship Id="rId41" Type="http://schemas.openxmlformats.org/officeDocument/2006/relationships/hyperlink" Target="http://dailymirror.lk" TargetMode="External"/><Relationship Id="rId44" Type="http://schemas.openxmlformats.org/officeDocument/2006/relationships/hyperlink" Target="http://web.archive.org.au" TargetMode="External"/><Relationship Id="rId43" Type="http://schemas.openxmlformats.org/officeDocument/2006/relationships/hyperlink" Target="http://lankadeepa.lk" TargetMode="External"/><Relationship Id="rId46" Type="http://schemas.openxmlformats.org/officeDocument/2006/relationships/hyperlink" Target="http://customs.gov.lk" TargetMode="External"/><Relationship Id="rId45" Type="http://schemas.openxmlformats.org/officeDocument/2006/relationships/hyperlink" Target="http://cheflanka.com.au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archive.md" TargetMode="External"/><Relationship Id="rId4" Type="http://schemas.openxmlformats.org/officeDocument/2006/relationships/hyperlink" Target="http://nethnews.lk" TargetMode="External"/><Relationship Id="rId9" Type="http://schemas.openxmlformats.org/officeDocument/2006/relationships/hyperlink" Target="http://arquivo.pt" TargetMode="External"/><Relationship Id="rId48" Type="http://schemas.openxmlformats.org/officeDocument/2006/relationships/hyperlink" Target="http://dailymirror.lk" TargetMode="External"/><Relationship Id="rId47" Type="http://schemas.openxmlformats.org/officeDocument/2006/relationships/hyperlink" Target="http://dailynews.lk" TargetMode="External"/><Relationship Id="rId49" Type="http://schemas.openxmlformats.org/officeDocument/2006/relationships/hyperlink" Target="http://island.lk" TargetMode="External"/><Relationship Id="rId5" Type="http://schemas.openxmlformats.org/officeDocument/2006/relationships/hyperlink" Target="http://lankacnews.com" TargetMode="External"/><Relationship Id="rId6" Type="http://schemas.openxmlformats.org/officeDocument/2006/relationships/hyperlink" Target="http://mawbima.lk" TargetMode="External"/><Relationship Id="rId7" Type="http://schemas.openxmlformats.org/officeDocument/2006/relationships/hyperlink" Target="http://ikman.lk" TargetMode="External"/><Relationship Id="rId8" Type="http://schemas.openxmlformats.org/officeDocument/2006/relationships/hyperlink" Target="http://nic.lk" TargetMode="External"/><Relationship Id="rId31" Type="http://schemas.openxmlformats.org/officeDocument/2006/relationships/hyperlink" Target="http://slembassyusa.org" TargetMode="External"/><Relationship Id="rId30" Type="http://schemas.openxmlformats.org/officeDocument/2006/relationships/hyperlink" Target="http://hirunews.lk" TargetMode="External"/><Relationship Id="rId33" Type="http://schemas.openxmlformats.org/officeDocument/2006/relationships/hyperlink" Target="http://wayback.vefsafn.is" TargetMode="External"/><Relationship Id="rId32" Type="http://schemas.openxmlformats.org/officeDocument/2006/relationships/hyperlink" Target="http://gov.lk" TargetMode="External"/><Relationship Id="rId35" Type="http://schemas.openxmlformats.org/officeDocument/2006/relationships/hyperlink" Target="http://google.lk" TargetMode="External"/><Relationship Id="rId34" Type="http://schemas.openxmlformats.org/officeDocument/2006/relationships/hyperlink" Target="http://gov.lk" TargetMode="External"/><Relationship Id="rId37" Type="http://schemas.openxmlformats.org/officeDocument/2006/relationships/hyperlink" Target="http://police.lk" TargetMode="External"/><Relationship Id="rId36" Type="http://schemas.openxmlformats.org/officeDocument/2006/relationships/hyperlink" Target="http://tamilnet.com" TargetMode="External"/><Relationship Id="rId39" Type="http://schemas.openxmlformats.org/officeDocument/2006/relationships/hyperlink" Target="http://google.lk" TargetMode="External"/><Relationship Id="rId38" Type="http://schemas.openxmlformats.org/officeDocument/2006/relationships/hyperlink" Target="http://srilankan.com" TargetMode="External"/><Relationship Id="rId61" Type="http://schemas.openxmlformats.org/officeDocument/2006/relationships/hyperlink" Target="http://newsfirst.lk" TargetMode="External"/><Relationship Id="rId20" Type="http://schemas.openxmlformats.org/officeDocument/2006/relationships/hyperlink" Target="http://mfa.gov.lk" TargetMode="External"/><Relationship Id="rId22" Type="http://schemas.openxmlformats.org/officeDocument/2006/relationships/hyperlink" Target="http://island.lk" TargetMode="External"/><Relationship Id="rId21" Type="http://schemas.openxmlformats.org/officeDocument/2006/relationships/hyperlink" Target="http://swap.stanford.edu" TargetMode="External"/><Relationship Id="rId24" Type="http://schemas.openxmlformats.org/officeDocument/2006/relationships/hyperlink" Target="http://google.lk" TargetMode="External"/><Relationship Id="rId23" Type="http://schemas.openxmlformats.org/officeDocument/2006/relationships/hyperlink" Target="http://defence.lk" TargetMode="External"/><Relationship Id="rId60" Type="http://schemas.openxmlformats.org/officeDocument/2006/relationships/hyperlink" Target="http://asianmirror.lk" TargetMode="External"/><Relationship Id="rId26" Type="http://schemas.openxmlformats.org/officeDocument/2006/relationships/hyperlink" Target="http://president.gov.lk" TargetMode="External"/><Relationship Id="rId25" Type="http://schemas.openxmlformats.org/officeDocument/2006/relationships/hyperlink" Target="http://dailymirror.lk" TargetMode="External"/><Relationship Id="rId28" Type="http://schemas.openxmlformats.org/officeDocument/2006/relationships/hyperlink" Target="http://google.lk" TargetMode="External"/><Relationship Id="rId27" Type="http://schemas.openxmlformats.org/officeDocument/2006/relationships/hyperlink" Target="http://wayback.archive-it.org" TargetMode="External"/><Relationship Id="rId29" Type="http://schemas.openxmlformats.org/officeDocument/2006/relationships/hyperlink" Target="http://tamilnet.com" TargetMode="External"/><Relationship Id="rId51" Type="http://schemas.openxmlformats.org/officeDocument/2006/relationships/hyperlink" Target="http://news.lk" TargetMode="External"/><Relationship Id="rId50" Type="http://schemas.openxmlformats.org/officeDocument/2006/relationships/hyperlink" Target="http://webarchive.loc.gov" TargetMode="External"/><Relationship Id="rId53" Type="http://schemas.openxmlformats.org/officeDocument/2006/relationships/hyperlink" Target="http://island.lk" TargetMode="External"/><Relationship Id="rId52" Type="http://schemas.openxmlformats.org/officeDocument/2006/relationships/hyperlink" Target="http://atimes.com" TargetMode="External"/><Relationship Id="rId11" Type="http://schemas.openxmlformats.org/officeDocument/2006/relationships/hyperlink" Target="http://thinakkural.lk" TargetMode="External"/><Relationship Id="rId55" Type="http://schemas.openxmlformats.org/officeDocument/2006/relationships/hyperlink" Target="http://slembassyusa.org" TargetMode="External"/><Relationship Id="rId10" Type="http://schemas.openxmlformats.org/officeDocument/2006/relationships/hyperlink" Target="http://google.lk" TargetMode="External"/><Relationship Id="rId54" Type="http://schemas.openxmlformats.org/officeDocument/2006/relationships/hyperlink" Target="http://dailynews.lk" TargetMode="External"/><Relationship Id="rId13" Type="http://schemas.openxmlformats.org/officeDocument/2006/relationships/hyperlink" Target="http://dailynews.lk" TargetMode="External"/><Relationship Id="rId57" Type="http://schemas.openxmlformats.org/officeDocument/2006/relationships/hyperlink" Target="http://britishcouncil.lk" TargetMode="External"/><Relationship Id="rId12" Type="http://schemas.openxmlformats.org/officeDocument/2006/relationships/hyperlink" Target="http://dailymirror.lk" TargetMode="External"/><Relationship Id="rId56" Type="http://schemas.openxmlformats.org/officeDocument/2006/relationships/hyperlink" Target="http://www.webarchive.org.uk" TargetMode="External"/><Relationship Id="rId15" Type="http://schemas.openxmlformats.org/officeDocument/2006/relationships/hyperlink" Target="http://perma.cc/" TargetMode="External"/><Relationship Id="rId59" Type="http://schemas.openxmlformats.org/officeDocument/2006/relationships/hyperlink" Target="http://radio.com.lk" TargetMode="External"/><Relationship Id="rId14" Type="http://schemas.openxmlformats.org/officeDocument/2006/relationships/hyperlink" Target="http://lankadeepa.lk" TargetMode="External"/><Relationship Id="rId58" Type="http://schemas.openxmlformats.org/officeDocument/2006/relationships/hyperlink" Target="http://dilmahtea.com" TargetMode="External"/><Relationship Id="rId17" Type="http://schemas.openxmlformats.org/officeDocument/2006/relationships/hyperlink" Target="http://nipo.gov.lk" TargetMode="External"/><Relationship Id="rId16" Type="http://schemas.openxmlformats.org/officeDocument/2006/relationships/hyperlink" Target="http://tamilnet.com" TargetMode="External"/><Relationship Id="rId19" Type="http://schemas.openxmlformats.org/officeDocument/2006/relationships/hyperlink" Target="http://nation.lk" TargetMode="External"/><Relationship Id="rId18" Type="http://schemas.openxmlformats.org/officeDocument/2006/relationships/hyperlink" Target="http://news.l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ieeexplore.ieee.org/document/8285646" TargetMode="External"/><Relationship Id="rId4" Type="http://schemas.openxmlformats.org/officeDocument/2006/relationships/hyperlink" Target="https://www.loc.gov/collections/sri-lankan-elections-web-archive/about-this-collection/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s://www.jstor.org/site/saoa/" TargetMode="External"/><Relationship Id="rId6" Type="http://schemas.openxmlformats.org/officeDocument/2006/relationships/hyperlink" Target="https://library.princeton.edu/news/general/2021-05-11/now-online-30-plus-years-sri-lankan-activism" TargetMode="External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newsfirst.lk" TargetMode="External"/><Relationship Id="rId4" Type="http://schemas.openxmlformats.org/officeDocument/2006/relationships/hyperlink" Target="http://dailymirror.lk" TargetMode="External"/><Relationship Id="rId9" Type="http://schemas.openxmlformats.org/officeDocument/2006/relationships/hyperlink" Target="http://google.lk" TargetMode="External"/><Relationship Id="rId5" Type="http://schemas.openxmlformats.org/officeDocument/2006/relationships/hyperlink" Target="http://ikman.lk" TargetMode="External"/><Relationship Id="rId6" Type="http://schemas.openxmlformats.org/officeDocument/2006/relationships/hyperlink" Target="http://adaderana.lk" TargetMode="External"/><Relationship Id="rId7" Type="http://schemas.openxmlformats.org/officeDocument/2006/relationships/hyperlink" Target="http://virakesari.lk" TargetMode="External"/><Relationship Id="rId8" Type="http://schemas.openxmlformats.org/officeDocument/2006/relationships/hyperlink" Target="http://ft.lk" TargetMode="External"/><Relationship Id="rId20" Type="http://schemas.openxmlformats.org/officeDocument/2006/relationships/hyperlink" Target="http://nethnews.lk" TargetMode="External"/><Relationship Id="rId22" Type="http://schemas.openxmlformats.org/officeDocument/2006/relationships/hyperlink" Target="http://gossiplankanews.com" TargetMode="External"/><Relationship Id="rId21" Type="http://schemas.openxmlformats.org/officeDocument/2006/relationships/hyperlink" Target="http://tamilmirror.lk" TargetMode="External"/><Relationship Id="rId24" Type="http://schemas.openxmlformats.org/officeDocument/2006/relationships/hyperlink" Target="http://island.lk" TargetMode="External"/><Relationship Id="rId23" Type="http://schemas.openxmlformats.org/officeDocument/2006/relationships/hyperlink" Target="http://hirunews.lk" TargetMode="External"/><Relationship Id="rId26" Type="http://schemas.openxmlformats.org/officeDocument/2006/relationships/hyperlink" Target="http://cbsl.gov.lk" TargetMode="External"/><Relationship Id="rId25" Type="http://schemas.openxmlformats.org/officeDocument/2006/relationships/hyperlink" Target="http://nation.lk" TargetMode="External"/><Relationship Id="rId27" Type="http://schemas.openxmlformats.org/officeDocument/2006/relationships/hyperlink" Target="http://srilankabusiness.com" TargetMode="External"/><Relationship Id="rId11" Type="http://schemas.openxmlformats.org/officeDocument/2006/relationships/hyperlink" Target="http://news.lk" TargetMode="External"/><Relationship Id="rId10" Type="http://schemas.openxmlformats.org/officeDocument/2006/relationships/hyperlink" Target="http://tamilnet.com" TargetMode="External"/><Relationship Id="rId13" Type="http://schemas.openxmlformats.org/officeDocument/2006/relationships/hyperlink" Target="http://sarigama.lk" TargetMode="External"/><Relationship Id="rId12" Type="http://schemas.openxmlformats.org/officeDocument/2006/relationships/hyperlink" Target="http://divaina.com" TargetMode="External"/><Relationship Id="rId15" Type="http://schemas.openxmlformats.org/officeDocument/2006/relationships/hyperlink" Target="http://col3negoriginal.lk" TargetMode="External"/><Relationship Id="rId14" Type="http://schemas.openxmlformats.org/officeDocument/2006/relationships/hyperlink" Target="http://rainbowpages.lk" TargetMode="External"/><Relationship Id="rId17" Type="http://schemas.openxmlformats.org/officeDocument/2006/relationships/hyperlink" Target="http://sundaytimes.lk" TargetMode="External"/><Relationship Id="rId16" Type="http://schemas.openxmlformats.org/officeDocument/2006/relationships/hyperlink" Target="http://dinamina.lk" TargetMode="External"/><Relationship Id="rId19" Type="http://schemas.openxmlformats.org/officeDocument/2006/relationships/hyperlink" Target="http://lankatruth.com" TargetMode="External"/><Relationship Id="rId18" Type="http://schemas.openxmlformats.org/officeDocument/2006/relationships/hyperlink" Target="http://zoom.lk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newsfirst.lk" TargetMode="External"/><Relationship Id="rId4" Type="http://schemas.openxmlformats.org/officeDocument/2006/relationships/hyperlink" Target="http://dailymirror.lk" TargetMode="External"/><Relationship Id="rId9" Type="http://schemas.openxmlformats.org/officeDocument/2006/relationships/hyperlink" Target="http://google.lk" TargetMode="External"/><Relationship Id="rId5" Type="http://schemas.openxmlformats.org/officeDocument/2006/relationships/hyperlink" Target="http://ikman.lk" TargetMode="External"/><Relationship Id="rId6" Type="http://schemas.openxmlformats.org/officeDocument/2006/relationships/hyperlink" Target="http://adaderana.lk" TargetMode="External"/><Relationship Id="rId7" Type="http://schemas.openxmlformats.org/officeDocument/2006/relationships/hyperlink" Target="http://virakesari.lk" TargetMode="External"/><Relationship Id="rId8" Type="http://schemas.openxmlformats.org/officeDocument/2006/relationships/hyperlink" Target="http://ft.lk" TargetMode="External"/><Relationship Id="rId11" Type="http://schemas.openxmlformats.org/officeDocument/2006/relationships/hyperlink" Target="http://news.lk" TargetMode="External"/><Relationship Id="rId10" Type="http://schemas.openxmlformats.org/officeDocument/2006/relationships/hyperlink" Target="http://tamilnet.com" TargetMode="External"/><Relationship Id="rId12" Type="http://schemas.openxmlformats.org/officeDocument/2006/relationships/hyperlink" Target="http://divaina.co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oduwsdl/MemGato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nternetworldstats.com/asia.htm#jp" TargetMode="External"/><Relationship Id="rId4" Type="http://schemas.openxmlformats.org/officeDocument/2006/relationships/hyperlink" Target="https://www.internetworldstats.com/asia.htm#cn" TargetMode="External"/><Relationship Id="rId10" Type="http://schemas.openxmlformats.org/officeDocument/2006/relationships/hyperlink" Target="https://www.internetworldstats.com/stats3.htm#asia" TargetMode="External"/><Relationship Id="rId9" Type="http://schemas.openxmlformats.org/officeDocument/2006/relationships/hyperlink" Target="https://www.internetworldstats.com/stats.htm" TargetMode="External"/><Relationship Id="rId5" Type="http://schemas.openxmlformats.org/officeDocument/2006/relationships/hyperlink" Target="https://www.internetworldstats.com/asia.htm#kr" TargetMode="External"/><Relationship Id="rId6" Type="http://schemas.openxmlformats.org/officeDocument/2006/relationships/hyperlink" Target="https://www.internetworldstats.com/asia.htm#tw" TargetMode="External"/><Relationship Id="rId7" Type="http://schemas.openxmlformats.org/officeDocument/2006/relationships/hyperlink" Target="https://www.internetworldstats.com/asia.htm#in" TargetMode="External"/><Relationship Id="rId8" Type="http://schemas.openxmlformats.org/officeDocument/2006/relationships/hyperlink" Target="https://www.internetworldstats.com/asia.htm#lk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internetworldstats.com/asia.htm#jp" TargetMode="External"/><Relationship Id="rId4" Type="http://schemas.openxmlformats.org/officeDocument/2006/relationships/hyperlink" Target="https://www.internetworldstats.com/asia.htm#cn" TargetMode="External"/><Relationship Id="rId10" Type="http://schemas.openxmlformats.org/officeDocument/2006/relationships/hyperlink" Target="https://www.internetworldstats.com/stats3.htm#asia" TargetMode="External"/><Relationship Id="rId9" Type="http://schemas.openxmlformats.org/officeDocument/2006/relationships/hyperlink" Target="https://www.internetworldstats.com/stats.htm" TargetMode="External"/><Relationship Id="rId5" Type="http://schemas.openxmlformats.org/officeDocument/2006/relationships/hyperlink" Target="https://www.internetworldstats.com/asia.htm#kr" TargetMode="External"/><Relationship Id="rId6" Type="http://schemas.openxmlformats.org/officeDocument/2006/relationships/hyperlink" Target="https://www.internetworldstats.com/asia.htm#tw" TargetMode="External"/><Relationship Id="rId7" Type="http://schemas.openxmlformats.org/officeDocument/2006/relationships/hyperlink" Target="https://www.internetworldstats.com/asia.htm#in" TargetMode="External"/><Relationship Id="rId8" Type="http://schemas.openxmlformats.org/officeDocument/2006/relationships/hyperlink" Target="https://www.internetworldstats.com/asia.htm#l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hyperlink" Target="https://www.alamy.com/small-hand-drawn-black-letters-of-english-alphabet-in-doodle-style-outline-vector-illustration-calligraphic-abc-cute-funny-decorative-handwriting-contour-lined-art-lettering-image425170686.html" TargetMode="External"/><Relationship Id="rId5" Type="http://schemas.openxmlformats.org/officeDocument/2006/relationships/image" Target="../media/image7.jpg"/><Relationship Id="rId6" Type="http://schemas.openxmlformats.org/officeDocument/2006/relationships/hyperlink" Target="https://www.pinterest.com/pin/434667801506088520/" TargetMode="External"/><Relationship Id="rId7" Type="http://schemas.openxmlformats.org/officeDocument/2006/relationships/image" Target="../media/image14.jpg"/><Relationship Id="rId8" Type="http://schemas.openxmlformats.org/officeDocument/2006/relationships/hyperlink" Target="https://in.pinterest.com/pin/623185667168549504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www.cs.odu.edu/~mln/pubs/jcdl-2015/jcdl-2015-arabic-sites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drawing&#10;&#10;Description automatically generated"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2954" y="4437550"/>
            <a:ext cx="632121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342050" y="4770350"/>
            <a:ext cx="674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Created as a course requirement for CS895 Web Archiving Forensics (by 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Dr.Micha</a:t>
            </a:r>
            <a:r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el L. Nelson), Fall 2022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1962900" y="3292850"/>
            <a:ext cx="550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Presented By: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Sivakanesan Dhanushkanda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PhD Student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Department of Computer Science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Old Dominion University, Norfolk, Virginia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@siva_skanda</a:t>
            </a:r>
            <a:endParaRPr b="1"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775" y="4324350"/>
            <a:ext cx="159450" cy="1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628200" y="904025"/>
            <a:ext cx="817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ld Standard TT"/>
                <a:ea typeface="Old Standard TT"/>
                <a:cs typeface="Old Standard TT"/>
                <a:sym typeface="Old Standard TT"/>
              </a:rPr>
              <a:t>How Well Are Sri Lankan Websites Archived?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Seed URIs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71600"/>
            <a:ext cx="85206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Alexa top 1 million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“.lk”: 435 URI-Rs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</a:t>
            </a:r>
            <a:r>
              <a:rPr lang="en"/>
              <a:t>l</a:t>
            </a:r>
            <a:r>
              <a:rPr lang="en"/>
              <a:t>anka”: 68 URI-Rs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Total: 503 URI-Rs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World Nations Online directory: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https://www.nationsonline.org/oneworld/sri_lanka.htm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Alexa ranking: 37487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Scraped the webpage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Obtained 74 web URI-Rs from 7 different categories (Business, Culture, Education, Environment, Government, History, News)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Combined: 576 URI-Rs → Unique: 535</a:t>
            </a:r>
            <a:endParaRPr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DMOZ Directory </a:t>
            </a: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Had Broken Links</a:t>
            </a: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for “Sinhala”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00" y="826448"/>
            <a:ext cx="4528056" cy="207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28484" t="0"/>
          <a:stretch/>
        </p:blipFill>
        <p:spPr>
          <a:xfrm>
            <a:off x="2138850" y="3203375"/>
            <a:ext cx="4819651" cy="9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2880750" y="4197200"/>
            <a:ext cx="412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AF434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https://dmoz-odp.org/World/Sinhala/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7825" y="1247775"/>
            <a:ext cx="3294624" cy="15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3075450" y="2900350"/>
            <a:ext cx="172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AF434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https://dmoz-odp.org/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5951950" y="2271600"/>
            <a:ext cx="280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AF434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https://dmoz-odp.org/World/Sinhala/%E0%B6%9A%E0%B7%8A%E2%80%8D%E0%B6%BB%E0%B7%93%E0%B6%A9%E0%B7%8F/</a:t>
            </a:r>
            <a:endParaRPr sz="9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The Mementos for DMOZ Directory (“Sinhala”) Has Also Captured the “Not Found” Page</a:t>
            </a:r>
            <a:endParaRPr sz="2400"/>
          </a:p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3075450" y="2900350"/>
            <a:ext cx="172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https://dmoz-odp.org/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50" y="1014182"/>
            <a:ext cx="4124399" cy="3441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236850" y="4362525"/>
            <a:ext cx="449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https://web.archive.org/web/20180615000000*/https://dmoz-odp.org/World/Sinhala/%E0%B6%9A%E0%B6%BD%E0%B7%8F/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6100" y="1962150"/>
            <a:ext cx="32480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5345250" y="2989275"/>
            <a:ext cx="32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7"/>
              </a:rPr>
              <a:t>https://web.archive.org/web/20181119175409/https://dmoz-odp.org/World/Sinhala/%E0%B6%9A%E0%B6%BD%E0%B7%8F/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Tamil Is Not Just Spoken in Sri Lanka</a:t>
            </a:r>
            <a:endParaRPr/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37" y="1512775"/>
            <a:ext cx="8780325" cy="15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3927575" y="3049800"/>
            <a:ext cx="50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https://www.worlddata.info/languages/tamil.php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Testing the Existence of Each Seed URI-R on the Live Web</a:t>
            </a:r>
            <a:endParaRPr b="1" sz="2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216450" y="952525"/>
            <a:ext cx="8260800" cy="25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Checked status code for 535 unique URI-R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Downloaded HTML content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Set timeout for 10 seconds and printed error codes 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478 files collected and 57 errors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○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User-agent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28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Old Standard TT"/>
              <a:buChar char="■"/>
            </a:pPr>
            <a:r>
              <a:rPr lang="en" sz="1191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Googlebot</a:t>
            </a:r>
            <a:endParaRPr sz="1191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285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92"/>
              <a:buFont typeface="Old Standard TT"/>
              <a:buChar char="■"/>
            </a:pPr>
            <a:r>
              <a:rPr lang="en" sz="1191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Mozilla/5.0 (Windows NT 10.0; Win64; x64) AppleWebKit/537.36 (KHTML, like Gecko) Chrome/58.0.3029.110 Safari/537.36 </a:t>
            </a:r>
            <a:endParaRPr sz="1191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ld Standard TT"/>
              <a:buChar char="●"/>
            </a:pPr>
            <a:r>
              <a:rPr lang="en" sz="15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Status code </a:t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205" name="Google Shape;205;p26"/>
          <p:cNvGraphicFramePr/>
          <p:nvPr/>
        </p:nvGraphicFramePr>
        <p:xfrm>
          <a:off x="2053600" y="28869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{EB611C8D-4CE1-44BF-8382-70BCD66C02A9}</a:tableStyleId>
              </a:tblPr>
              <a:tblGrid>
                <a:gridCol w="1466275"/>
                <a:gridCol w="1284800"/>
                <a:gridCol w="1409950"/>
              </a:tblGrid>
              <a:tr h="35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Status</a:t>
                      </a: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code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URI-Rs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Percentage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5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200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464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86.7%</a:t>
                      </a:r>
                      <a:endParaRPr sz="13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5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4xx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2.2%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354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5xx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0.4%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05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non-HTTP errors 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57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10.6%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Detecting the Language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1" name="Google Shape;211;p27"/>
          <p:cNvSpPr txBox="1"/>
          <p:nvPr/>
        </p:nvSpPr>
        <p:spPr>
          <a:xfrm>
            <a:off x="311700" y="1171600"/>
            <a:ext cx="48222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AutoNum type="arabicPeriod"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 content-language header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ISO 629-2 code for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Sinhala: “si”</a:t>
            </a:r>
            <a:endParaRPr sz="1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Tamil: “ta”</a:t>
            </a:r>
            <a:endParaRPr sz="1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Present</a:t>
            </a:r>
            <a:r>
              <a:rPr lang="en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22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“si”: 2</a:t>
            </a:r>
            <a:endParaRPr sz="1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en-US: 1</a:t>
            </a:r>
            <a:endParaRPr sz="1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ld Standard TT"/>
              <a:buChar char="○"/>
            </a:pPr>
            <a:r>
              <a:rPr lang="en" sz="1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en: 19</a:t>
            </a:r>
            <a:endParaRPr sz="12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latin typeface="Old Standard TT"/>
                <a:ea typeface="Old Standard TT"/>
                <a:cs typeface="Old Standard TT"/>
                <a:sym typeface="Old Standard TT"/>
              </a:rPr>
              <a:t>Absent</a:t>
            </a:r>
            <a:r>
              <a:rPr lang="en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445 (no content headers)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Error: 68 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 Language Detection API client</a:t>
            </a:r>
            <a:endParaRPr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https://detectlanguage.com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Detects 164 languages</a:t>
            </a:r>
            <a:endParaRPr sz="16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362325" y="4514725"/>
            <a:ext cx="548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https://ws-dl.blogspot.com/2016/03/2016-03-22-language-detection-where-to.html</a:t>
            </a:r>
            <a:endParaRPr sz="13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214" name="Google Shape;214;p27"/>
          <p:cNvGraphicFramePr/>
          <p:nvPr/>
        </p:nvGraphicFramePr>
        <p:xfrm>
          <a:off x="5164875" y="221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1393050"/>
                <a:gridCol w="1393050"/>
              </a:tblGrid>
              <a:tr h="591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Language</a:t>
                      </a:r>
                      <a:endParaRPr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Number of URI-Rs</a:t>
                      </a:r>
                      <a:endParaRPr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91425" marL="9142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English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381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Sinhala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56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Others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Not detected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80</a:t>
                      </a:r>
                      <a:endParaRPr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5" name="Google Shape;215;p27"/>
          <p:cNvSpPr txBox="1"/>
          <p:nvPr/>
        </p:nvSpPr>
        <p:spPr>
          <a:xfrm>
            <a:off x="5457825" y="1352550"/>
            <a:ext cx="220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Only </a:t>
            </a:r>
            <a:r>
              <a:rPr b="1" lang="en" sz="1800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4.7%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have the content-language headers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detection process</a:t>
            </a:r>
            <a:endParaRPr/>
          </a:p>
        </p:txBody>
      </p:sp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1200150" y="1609725"/>
            <a:ext cx="14763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HTML content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3833850" y="1394175"/>
            <a:ext cx="14763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Remove HTML tags using BeautifulSoup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6181650" y="3280125"/>
            <a:ext cx="20481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Import detectlanguage &amp; detect languages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6467550" y="1502025"/>
            <a:ext cx="14763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Obtain text data without tags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26" name="Google Shape;226;p28"/>
          <p:cNvCxnSpPr>
            <a:stCxn id="222" idx="3"/>
            <a:endCxn id="223" idx="1"/>
          </p:cNvCxnSpPr>
          <p:nvPr/>
        </p:nvCxnSpPr>
        <p:spPr>
          <a:xfrm>
            <a:off x="2676450" y="180982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21252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8"/>
          <p:cNvCxnSpPr>
            <a:stCxn id="223" idx="3"/>
            <a:endCxn id="225" idx="1"/>
          </p:cNvCxnSpPr>
          <p:nvPr/>
        </p:nvCxnSpPr>
        <p:spPr>
          <a:xfrm>
            <a:off x="5310150" y="1809825"/>
            <a:ext cx="1157400" cy="0"/>
          </a:xfrm>
          <a:prstGeom prst="straightConnector1">
            <a:avLst/>
          </a:prstGeom>
          <a:noFill/>
          <a:ln cap="flat" cmpd="sng" w="9525">
            <a:solidFill>
              <a:srgbClr val="21252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 txBox="1"/>
          <p:nvPr/>
        </p:nvSpPr>
        <p:spPr>
          <a:xfrm>
            <a:off x="114300" y="2866225"/>
            <a:ext cx="613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[{'isReliable': True, 'confidence': 12.04, 'language': 'ta'}]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6029400" y="3837675"/>
            <a:ext cx="235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ld Standard TT"/>
                <a:ea typeface="Old Standard TT"/>
                <a:cs typeface="Old Standard TT"/>
                <a:sym typeface="Old Standard TT"/>
              </a:rPr>
              <a:t>5000 requests/day (1MB/day)- Free </a:t>
            </a:r>
            <a:endParaRPr sz="1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30" name="Google Shape;230;p28"/>
          <p:cNvCxnSpPr>
            <a:stCxn id="225" idx="2"/>
            <a:endCxn id="224" idx="0"/>
          </p:cNvCxnSpPr>
          <p:nvPr/>
        </p:nvCxnSpPr>
        <p:spPr>
          <a:xfrm>
            <a:off x="7205700" y="2117625"/>
            <a:ext cx="0" cy="116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28"/>
          <p:cNvSpPr/>
          <p:nvPr/>
        </p:nvSpPr>
        <p:spPr>
          <a:xfrm>
            <a:off x="542925" y="2962275"/>
            <a:ext cx="1676400" cy="20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2343150" y="2946025"/>
            <a:ext cx="1838400" cy="20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4305375" y="2962275"/>
            <a:ext cx="1476300" cy="20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790575" y="3531225"/>
            <a:ext cx="1181100" cy="554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Returns True or False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5" name="Google Shape;235;p28"/>
          <p:cNvSpPr txBox="1"/>
          <p:nvPr/>
        </p:nvSpPr>
        <p:spPr>
          <a:xfrm>
            <a:off x="2343150" y="3531225"/>
            <a:ext cx="1838400" cy="738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Confidence rate is not a range, can be higher than 100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6" name="Google Shape;236;p28"/>
          <p:cNvSpPr txBox="1"/>
          <p:nvPr/>
        </p:nvSpPr>
        <p:spPr>
          <a:xfrm>
            <a:off x="4519725" y="3531225"/>
            <a:ext cx="1047600" cy="369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Language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237" name="Google Shape;237;p28"/>
          <p:cNvCxnSpPr>
            <a:stCxn id="234" idx="0"/>
            <a:endCxn id="231" idx="2"/>
          </p:cNvCxnSpPr>
          <p:nvPr/>
        </p:nvCxnSpPr>
        <p:spPr>
          <a:xfrm rot="10800000">
            <a:off x="1381125" y="3172125"/>
            <a:ext cx="0" cy="3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8"/>
          <p:cNvCxnSpPr>
            <a:stCxn id="235" idx="0"/>
            <a:endCxn id="232" idx="2"/>
          </p:cNvCxnSpPr>
          <p:nvPr/>
        </p:nvCxnSpPr>
        <p:spPr>
          <a:xfrm rot="10800000">
            <a:off x="3262350" y="3155625"/>
            <a:ext cx="0" cy="3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>
            <a:stCxn id="236" idx="0"/>
            <a:endCxn id="233" idx="2"/>
          </p:cNvCxnSpPr>
          <p:nvPr/>
        </p:nvCxnSpPr>
        <p:spPr>
          <a:xfrm rot="10800000">
            <a:off x="5043525" y="3172125"/>
            <a:ext cx="0" cy="3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Topmost Top-Level-Domains 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246" name="Google Shape;246;p29"/>
          <p:cNvGraphicFramePr/>
          <p:nvPr/>
        </p:nvGraphicFramePr>
        <p:xfrm>
          <a:off x="428625" y="92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1092225"/>
                <a:gridCol w="1550975"/>
              </a:tblGrid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TLD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URI-Rs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lk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451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com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61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org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net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info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ch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au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00" y="2171698"/>
            <a:ext cx="3670275" cy="2030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8550" y="857250"/>
            <a:ext cx="4091401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3562350" y="3076575"/>
            <a:ext cx="218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AF434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https://www.travelsrilanka.ch/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6905625" y="4202075"/>
            <a:ext cx="19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AF434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https://cheflanka.com.au/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0" y="140225"/>
            <a:ext cx="91440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84% (450 Out of 535) URI-Rs Have at Least One Copy in the Internet Archive</a:t>
            </a:r>
            <a:endParaRPr sz="2200"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359325" y="1209700"/>
            <a:ext cx="82038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25 most archived sites</a:t>
            </a:r>
            <a:endParaRPr/>
          </a:p>
        </p:txBody>
      </p:sp>
      <p:sp>
        <p:nvSpPr>
          <p:cNvPr id="257" name="Google Shape;257;p3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8" name="Google Shape;258;p30"/>
          <p:cNvGraphicFramePr/>
          <p:nvPr/>
        </p:nvGraphicFramePr>
        <p:xfrm>
          <a:off x="511725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38125"/>
                <a:gridCol w="1590675"/>
                <a:gridCol w="1028700"/>
                <a:gridCol w="8953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 b="1"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URI-R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URI-Ms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Category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google.lk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34719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Search engine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island.lk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25859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dailymirror.lk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23296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tamilnet.com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23065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lankadeepa.lk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23061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newsfirst.lk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22698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lankatruth.com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22361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19086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ft.lk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18306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17664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tamilmirror.lk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17133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colombopage.com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16832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9" name="Google Shape;259;p30"/>
          <p:cNvGraphicFramePr/>
          <p:nvPr/>
        </p:nvGraphicFramePr>
        <p:xfrm>
          <a:off x="481485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352425"/>
                <a:gridCol w="1476375"/>
                <a:gridCol w="876300"/>
                <a:gridCol w="11049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nation.lk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16633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silumina.lk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16447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adaderana.lk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15483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lankatimes.com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15213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slbc.lk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14185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documents.gov.lk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13678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mawbima.lk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12320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ceylontoday.lk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11331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11117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goldfm.lk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10604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dinamina.lk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hirunews.lk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4021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http://slpost.gov.lk/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3512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0" y="140225"/>
            <a:ext cx="91440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84% (450 Out of 535) URI-Rs Have at Least One Copy in the Internet Archive</a:t>
            </a:r>
            <a:endParaRPr sz="2700"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59325" y="1209700"/>
            <a:ext cx="82038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 25 most archived sites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67" name="Google Shape;267;p31"/>
          <p:cNvGraphicFramePr/>
          <p:nvPr/>
        </p:nvGraphicFramePr>
        <p:xfrm>
          <a:off x="511725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38125"/>
                <a:gridCol w="1590675"/>
                <a:gridCol w="1028700"/>
                <a:gridCol w="8953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 b="1"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URI-R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URI-Ms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Category</a:t>
                      </a:r>
                      <a:endParaRPr b="1"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google.lk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34719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Search engine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island.lk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25859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dailymirror.lk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23296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tamilnet.com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23065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lankadeepa.lk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23061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newsfirst.lk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22698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lankatruth.com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22361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19086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ft.lk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18306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17664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tamilmirror.lk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17133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colombopage.com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16832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8" name="Google Shape;268;p31"/>
          <p:cNvGraphicFramePr/>
          <p:nvPr/>
        </p:nvGraphicFramePr>
        <p:xfrm>
          <a:off x="4814850" y="171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352425"/>
                <a:gridCol w="1476375"/>
                <a:gridCol w="876300"/>
                <a:gridCol w="11049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nation.lk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16633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silumina.lk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16447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adaderana.lk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15483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lankatimes.com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15213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slbc.lk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14185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documents.gov.lk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13678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mawbima.lk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12320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ceylontoday.lk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11331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11117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goldfm.lk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10604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dinamina.lk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9761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24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hirunews.lk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4021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</a:t>
                      </a:r>
                      <a:endParaRPr sz="10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http://slpost.gov.lk/</a:t>
                      </a:r>
                      <a:endParaRPr sz="11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3512</a:t>
                      </a:r>
                      <a:endParaRPr sz="11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Government</a:t>
                      </a:r>
                      <a:endParaRPr sz="10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9" name="Google Shape;269;p31"/>
          <p:cNvSpPr/>
          <p:nvPr/>
        </p:nvSpPr>
        <p:spPr>
          <a:xfrm>
            <a:off x="423875" y="2362050"/>
            <a:ext cx="3929100" cy="30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History of Sri Lanka Needs to Be Preserved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00" y="905825"/>
            <a:ext cx="3345925" cy="21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800" y="1157713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475" y="2904400"/>
            <a:ext cx="2395408" cy="181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275" y="2904400"/>
            <a:ext cx="2552775" cy="155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7575" y="2388850"/>
            <a:ext cx="3067075" cy="18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0" y="4367750"/>
            <a:ext cx="435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AF434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https://www.lovesrilanka.org/wp-content/uploads/2022/01/Jobs-Portal-Thumbnail-SL.jpg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AF434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https://www.yourcommonwealth.org/wp-content/uploads/2014/08/medium_69880434471-640x390.jpg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AF434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https://moderndiplomacy.eu/wp-content/uploads/2018/11/sri-lanka-crisis.jpg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AF434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Logistic-and-transportation-infrastructure-in-sri-lanka.html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AF434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https://ichef.bbci.co.uk/onesport/cps/624/cpsprodpb/DF0E/production/_117720175_srilanka1996.jpg</a:t>
            </a:r>
            <a:endParaRPr sz="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121 Out of 451 URI-Rs Have Less Than 20 URI-Ms</a:t>
            </a:r>
            <a:endParaRPr/>
          </a:p>
        </p:txBody>
      </p:sp>
      <p:sp>
        <p:nvSpPr>
          <p:cNvPr id="275" name="Google Shape;275;p3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388" y="813750"/>
            <a:ext cx="6173226" cy="3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3"/>
          <p:cNvSpPr txBox="1"/>
          <p:nvPr/>
        </p:nvSpPr>
        <p:spPr>
          <a:xfrm>
            <a:off x="6248400" y="4415100"/>
            <a:ext cx="275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https://carbondate.cs.odu.edu/#http://www.cs.odu.edu/</a:t>
            </a:r>
            <a:endParaRPr sz="800"/>
          </a:p>
        </p:txBody>
      </p:sp>
      <p:sp>
        <p:nvSpPr>
          <p:cNvPr id="283" name="Google Shape;283;p33"/>
          <p:cNvSpPr txBox="1"/>
          <p:nvPr/>
        </p:nvSpPr>
        <p:spPr>
          <a:xfrm>
            <a:off x="3609975" y="1182600"/>
            <a:ext cx="5395800" cy="3232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"self": "http://carbondate.cs.odu.edu/cd/http://www.cs.odu.edu/",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"uri": "http://www.cs.odu.edu/",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"estimated-creation-date": "1996-02-09T21:47:46",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"earliest-sources": [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"web.archive.org"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],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"sources":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"web.archive.org":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"uri-m": "https://web.archive.org/web/19970102130137/http://cs.odu.edu:80/",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"memento-datetime": "1996-02-09T21:47:46",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"memento-pubdate": "",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"earliest": "1996-02-09T21:47:46" 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…..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"backlinks": { "earliest": "" 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"bing.com": { "earliest": "" 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"bitly.com": {  "earliest": ""},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"google.com": { "earliest": ""},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"last-modified": { "earliest": "" 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"pubdate": { "earliest": ""},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"twitter.com": { "earliest": ""}  }}</a:t>
            </a:r>
            <a:endParaRPr sz="900"/>
          </a:p>
        </p:txBody>
      </p:sp>
      <p:sp>
        <p:nvSpPr>
          <p:cNvPr id="284" name="Google Shape;284;p3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CarbonDate Estimates the Oldest Date Found As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The Creation Date</a:t>
            </a:r>
            <a:endParaRPr sz="2700"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4" y="1182600"/>
            <a:ext cx="3367325" cy="248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1344200" y="3629025"/>
            <a:ext cx="208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https://carbondate.cs.odu.edu/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Dates for URI-Rs</a:t>
            </a:r>
            <a:endParaRPr/>
          </a:p>
        </p:txBody>
      </p:sp>
      <p:sp>
        <p:nvSpPr>
          <p:cNvPr id="292" name="Google Shape;292;p34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00" y="1269950"/>
            <a:ext cx="6905624" cy="32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 Date vs Number of URI-Ms for Each URI-R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437" y="952500"/>
            <a:ext cx="5721126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7683975" y="2676400"/>
            <a:ext cx="12765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Each dot in the chart represents a unique URI-R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Creation Date vs Number of URI-Ms for Each URI-R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7" y="1121425"/>
            <a:ext cx="4780149" cy="3298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/>
          <p:nvPr/>
        </p:nvSpPr>
        <p:spPr>
          <a:xfrm>
            <a:off x="4689858" y="1508184"/>
            <a:ext cx="183000" cy="195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 txBox="1"/>
          <p:nvPr/>
        </p:nvSpPr>
        <p:spPr>
          <a:xfrm>
            <a:off x="5195900" y="1705575"/>
            <a:ext cx="3529800" cy="1569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"self": http://carbondate.cs.odu.edu/cd/http://dailynews.lk",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"uri": "http://dailynews.lk",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"estimated-creation-date": "2022-11-28T15:20:43",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"earliest-sources": [ "last-modified" 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….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"last-modified": { "earliest": "2022-11-28T15:20:43"</a:t>
            </a:r>
            <a:r>
              <a:rPr lang="en" sz="1000">
                <a:solidFill>
                  <a:srgbClr val="000000"/>
                </a:solidFill>
              </a:rPr>
              <a:t>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….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}</a:t>
            </a:r>
            <a:endParaRPr sz="1000"/>
          </a:p>
        </p:txBody>
      </p:sp>
      <p:sp>
        <p:nvSpPr>
          <p:cNvPr id="311" name="Google Shape;311;p36"/>
          <p:cNvSpPr txBox="1"/>
          <p:nvPr/>
        </p:nvSpPr>
        <p:spPr>
          <a:xfrm>
            <a:off x="5191125" y="3410100"/>
            <a:ext cx="27309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CarbonDate gives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“last-modified”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date as the creation date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191125" y="1047750"/>
            <a:ext cx="14289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www.dailynews.lk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313" name="Google Shape;313;p36"/>
          <p:cNvCxnSpPr>
            <a:stCxn id="312" idx="1"/>
            <a:endCxn id="309" idx="7"/>
          </p:cNvCxnSpPr>
          <p:nvPr/>
        </p:nvCxnSpPr>
        <p:spPr>
          <a:xfrm flipH="1">
            <a:off x="4846125" y="1224750"/>
            <a:ext cx="345000" cy="31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6"/>
          <p:cNvSpPr/>
          <p:nvPr/>
        </p:nvSpPr>
        <p:spPr>
          <a:xfrm>
            <a:off x="5295900" y="2238375"/>
            <a:ext cx="2981400" cy="65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MemGator</a:t>
            </a:r>
            <a:endParaRPr/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311700" y="866800"/>
            <a:ext cx="85206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Memento Aggregator</a:t>
            </a:r>
            <a:endParaRPr sz="17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Queries 16 different web archives to look for mementos for a given URI-R</a:t>
            </a:r>
            <a:endParaRPr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Ran memgator on the 535 sites</a:t>
            </a:r>
            <a:endParaRPr sz="17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450 URI-Rs have at least one memento in any of the archive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190 URI-Rs (42% of 450) have mementos only at the Internet Archive</a:t>
            </a:r>
            <a:endParaRPr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700"/>
              <a:t>Sample output</a:t>
            </a:r>
            <a:endParaRPr sz="1700"/>
          </a:p>
        </p:txBody>
      </p: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6581775" y="4469325"/>
            <a:ext cx="247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https://github.com/oduwsdl/MemGator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7"/>
          <p:cNvSpPr txBox="1"/>
          <p:nvPr/>
        </p:nvSpPr>
        <p:spPr>
          <a:xfrm>
            <a:off x="2330475" y="2256825"/>
            <a:ext cx="2771700" cy="238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url,archive,copies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3cs.lk,web.archive.org,486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3cs.lk,wayback.archive-it.org,92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3cs.lk,arquivo.pt,4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abansit.lk,web.archive.org,92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abansit.lk,arquivo.pt,2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ada.lk,web.archive.org,1557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/>
        </p:nvSpPr>
        <p:spPr>
          <a:xfrm>
            <a:off x="152400" y="2926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MemGator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464100" y="1019200"/>
            <a:ext cx="8520600" cy="15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●"/>
            </a:pPr>
            <a:r>
              <a:rPr lang="en" sz="17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Memento Aggregator</a:t>
            </a:r>
            <a:endParaRPr sz="17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○"/>
            </a:pPr>
            <a:r>
              <a:rPr lang="en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Queries 16 different web archives to look for mementos for a given URI-R</a:t>
            </a:r>
            <a:endParaRPr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●"/>
            </a:pPr>
            <a:r>
              <a:rPr lang="en" sz="17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 memgator on the 535 sites</a:t>
            </a:r>
            <a:endParaRPr sz="17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○"/>
            </a:pPr>
            <a:r>
              <a:rPr lang="en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450 URI-Rs have at least one memento in any of the archive</a:t>
            </a:r>
            <a:endParaRPr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○"/>
            </a:pPr>
            <a:r>
              <a:rPr lang="en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190 URI-Rs (42% of 450) have mementos only at the Internet Archive</a:t>
            </a:r>
            <a:endParaRPr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2845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Old Standard TT"/>
              <a:buChar char="●"/>
            </a:pPr>
            <a:r>
              <a:rPr lang="en" sz="17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Sample output</a:t>
            </a:r>
            <a:endParaRPr sz="17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8777258" y="47918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6734175" y="4621725"/>
            <a:ext cx="247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AF434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https://github.com/oduwsdl/MemGator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2482875" y="2409225"/>
            <a:ext cx="2771700" cy="238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url,archive,copies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3cs.lk,web.archive.org,486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3cs.lk,wayback.archive-it.org,92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3cs.lk,arquivo.pt,4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abansit.lk,web.archive.org,92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abansit.lk,arquivo.pt,2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ada.lk,web.archive.org,1557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2340875" y="3680300"/>
            <a:ext cx="26139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MemGator Request &amp; Response</a:t>
            </a:r>
            <a:endParaRPr/>
          </a:p>
        </p:txBody>
      </p:sp>
      <p:sp>
        <p:nvSpPr>
          <p:cNvPr id="339" name="Google Shape;339;p3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39"/>
          <p:cNvSpPr txBox="1"/>
          <p:nvPr/>
        </p:nvSpPr>
        <p:spPr>
          <a:xfrm>
            <a:off x="104250" y="721250"/>
            <a:ext cx="8911500" cy="417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skandasiva@Skandas-MBP-2 ~ % curl -s "https://memgator.cs.odu.edu/timemap/link/asianmirror.lk"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&lt;http://asianmirror.lk&gt;; rel="original",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&lt;https://memgator.cs.odu.edu/timemap/link/http://asianmirror.lk&gt;; rel="self"; type="application/link-format",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&lt;https://web.archive.org/web/20110428233705/http://www.asianmirror.lk:80/&gt;; rel="first memento"; datetime="Thu, 28 Apr 2011 23:37:05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&lt;https://web.archive.org/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web</a:t>
            </a: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/20110430013320/http://www.asianmirror.lk:80/&gt;; rel="memento"; datetime="Sat, 30 Apr 2011 01:33:20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&lt;https://www.webarchive.org.uk/wayback/archive/20141104035517mp_/http://www.asianmirror.lk/&gt;; rel="memento"; datetime="Tue, 04 Nov 2014 03:55:17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&lt;https://webarchive.loc.gov/all/20150106202238/http://www.asianmirror.lk/&gt;; rel="memento"; datetime="Tue, 06 Jan 2015 20:22:38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&lt;https://wayback.archive-it.org/all/20150107083015/http://www.asianmirror.lk/&gt;; rel="memento"; datetime="Wed, 07 Jan 2015 08:30:15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&lt;https://web.archive.org/web/20221110102528/https://www.asianmirror.lk/&gt;; rel="last memento"; datetime="Thu, 10 Nov 2022 10:25:28 GMT",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&lt;https://memgator.cs.odu.edu/timemap/link/http://asianmirror.lk&gt;; rel="timemap"; type="application/link-format",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&lt;https://memgator.cs.odu.edu/timemap/json/http://asianmirror.lk&gt;; rel="timemap"; type="application/json",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&lt;https://memgator.cs.odu.edu/timemap/cdxj/http://asianmirror.lk&gt;; rel="timemap"; type="application/cdxj+ors",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&lt;https://memgator.cs.odu.edu/timegate/http://asianmirror.lk&gt;; rel="timegate"</a:t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1" name="Google Shape;341;p39"/>
          <p:cNvSpPr/>
          <p:nvPr/>
        </p:nvSpPr>
        <p:spPr>
          <a:xfrm>
            <a:off x="2309725" y="815200"/>
            <a:ext cx="4925700" cy="19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/>
          <p:nvPr/>
        </p:nvSpPr>
        <p:spPr>
          <a:xfrm>
            <a:off x="5737650" y="1328025"/>
            <a:ext cx="1597500" cy="19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9"/>
          <p:cNvSpPr/>
          <p:nvPr/>
        </p:nvSpPr>
        <p:spPr>
          <a:xfrm>
            <a:off x="5625275" y="3430275"/>
            <a:ext cx="1476900" cy="19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0" y="140225"/>
            <a:ext cx="91440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If Any Other Archive Has It,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700"/>
              <a:t>Internet Archive Most Definitely Does!</a:t>
            </a:r>
            <a:endParaRPr sz="2700"/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0" name="Google Shape;350;p40"/>
          <p:cNvGraphicFramePr/>
          <p:nvPr/>
        </p:nvGraphicFramePr>
        <p:xfrm>
          <a:off x="857425" y="128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286225"/>
                <a:gridCol w="2286225"/>
                <a:gridCol w="1432325"/>
                <a:gridCol w="1432325"/>
              </a:tblGrid>
              <a:tr h="485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Web Archive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Domain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URI-Rs &gt; one URI-M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Percentage</a:t>
                      </a:r>
                      <a:endParaRPr b="1" sz="16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Internet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web.archive.org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450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Portuguese Web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arquivo.pt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219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48.6%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archive.today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archive.md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38.6%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Archive-It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wayback.archive-it.org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25.7%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Library of Congress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webarchive.loc.gov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18.8%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Australian Web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web.archive.org.au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10.2%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Stanford Web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swap.stanford.edu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4.6%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Icelandic Web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wayback.vefsafn.is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3.5%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Perma.cc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perma.cc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2.8%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UK Web Archive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www.webarchive.org.uk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1.3%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1" name="Google Shape;351;p40"/>
          <p:cNvSpPr/>
          <p:nvPr/>
        </p:nvSpPr>
        <p:spPr>
          <a:xfrm>
            <a:off x="800100" y="1832625"/>
            <a:ext cx="7543800" cy="366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/>
        </p:nvSpPr>
        <p:spPr>
          <a:xfrm>
            <a:off x="0" y="140225"/>
            <a:ext cx="91440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Top 5 URI-Rs in Every Web Archive</a:t>
            </a:r>
            <a:endParaRPr b="1" sz="3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aphicFrame>
        <p:nvGraphicFramePr>
          <p:cNvPr id="358" name="Google Shape;358;p41"/>
          <p:cNvGraphicFramePr/>
          <p:nvPr/>
        </p:nvGraphicFramePr>
        <p:xfrm>
          <a:off x="61925" y="137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028250"/>
                <a:gridCol w="1494150"/>
                <a:gridCol w="1228900"/>
                <a:gridCol w="1417800"/>
                <a:gridCol w="1469725"/>
                <a:gridCol w="1348025"/>
              </a:tblGrid>
              <a:tr h="22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Archive / Rank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b="1" sz="15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archive.md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nethnews.lk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lankacnews.com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mawbima.lk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ikman.lk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nic.lk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arquivo.pt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CB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thinakkural.lk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dailymirror.lk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lankadeepa.lk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perma.cc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tamilnet.com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nipo.gov.lk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nation.lk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mfa.gov.lk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swap.stanford.edu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island.lk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defence.lk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CB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dailymirror.lk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president.gov.lk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wayback.archive-it.org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CB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tamilnet.com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hirunews.lk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slembassyusa.org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wayback.vefsafn.is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CB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tamilnet.com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police.lk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srilankan.com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web.archive.org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CB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island.lk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dailymirror.lk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tamilnet.com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lankadeepa.lk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web.archive.org.au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cheflanka.com.au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customs.gov.lk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dailymirror.lk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island.lk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webarchive.loc.gov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atimes.com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island.lk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dailynews.lk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slembassyusa.org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webarchive.org.uk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britishcouncil.lk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dilmahtea.com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radio.com.lk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asianmirror.lk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000000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newsfirst.lk</a:t>
                      </a:r>
                      <a:endParaRPr sz="1200"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Studies in the Past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71600"/>
            <a:ext cx="6380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archiving for Sri Lanka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Umanda Dikwatta; Gihan Dias [1]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Complications when archiving </a:t>
            </a:r>
            <a:r>
              <a:rPr lang="en"/>
              <a:t>Sri Lankan</a:t>
            </a:r>
            <a:r>
              <a:rPr lang="en"/>
              <a:t> sites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system to </a:t>
            </a:r>
            <a:r>
              <a:rPr lang="en"/>
              <a:t>regularly archive Sri Lankan websites with duplication reduction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</a:t>
            </a:r>
            <a:r>
              <a:rPr lang="en"/>
              <a:t> archive collections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Sri Lankan Elections Web Archive: LOC [2]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South Asian Open Archives [3]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26 current member research libraries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27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Princeton U</a:t>
            </a:r>
            <a:r>
              <a:rPr lang="en"/>
              <a:t>niversity</a:t>
            </a:r>
            <a:r>
              <a:rPr lang="en"/>
              <a:t> 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“Dissidents and Activists in Sri Lanka, 1960s to 1990s,” [4]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2376975" y="4293200"/>
            <a:ext cx="668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https://ieeexplore.ieee.org/document/8285646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[2]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https://www.loc.gov/collections/sri-lankan-elections-web-archive/about-this-collection/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[3]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https://www.jstor.org/site/saoa/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ld Standard TT"/>
                <a:ea typeface="Old Standard TT"/>
                <a:cs typeface="Old Standard TT"/>
                <a:sym typeface="Old Standard TT"/>
              </a:rPr>
              <a:t>[4]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https://library.princeton.edu/news/general/2021-05-11/now-online-30-plus-years-sri-lankan-activism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49625" y="2253825"/>
            <a:ext cx="2216450" cy="9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9625" y="3455225"/>
            <a:ext cx="2216450" cy="6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9625" y="1368065"/>
            <a:ext cx="2216450" cy="664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CDX Prefix Search</a:t>
            </a:r>
            <a:endParaRPr/>
          </a:p>
        </p:txBody>
      </p:sp>
      <p:sp>
        <p:nvSpPr>
          <p:cNvPr id="364" name="Google Shape;364;p4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311700" y="1190650"/>
            <a:ext cx="8520600" cy="1381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skandasiva@Skandas-MBP-2 ~ % </a:t>
            </a:r>
            <a:r>
              <a:rPr b="1" lang="en" sz="1091">
                <a:latin typeface="Courier New"/>
                <a:ea typeface="Courier New"/>
                <a:cs typeface="Courier New"/>
                <a:sym typeface="Courier New"/>
              </a:rPr>
              <a:t>curl -s "http://web.archive.org/cdx/search/cdx?url=asianmirror.lk&amp;matchType=prefix" </a:t>
            </a:r>
            <a:endParaRPr b="1" sz="109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20110428233705 http://www.asianmirror.lk:80/ text/html 403 4O5DUGPKXRXRJWMOAP2JNMKPGGSMLDNX 2199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20110430013320 http://www.asianmirror.lk:80/ text/html 200 M5Q2U6B4YIFVBIASBVZUKZ5MCNGVM2WY 42535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20110829005653 http://www.asianmirror.lk:80/ text/html 200 FG7AUWNO33FYFSYCTMR6W7TG3V7KKMUT 19408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20110830094403 http://www.asianmirror.lk:80/ text/html 200 LAZGT7W3DN4CA3GN6ME4CIW3TRVJDFZK 19006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20110923063550 http://www.asianmirror.lk:80/ text/html 200 WFJFLPBPPTLDOESL6IO3WUZCYAKLOVT5 20052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7315200" y="2286000"/>
            <a:ext cx="1657500" cy="400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Raw CDX format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CDX Prefix Search</a:t>
            </a:r>
            <a:endParaRPr/>
          </a:p>
        </p:txBody>
      </p:sp>
      <p:sp>
        <p:nvSpPr>
          <p:cNvPr id="372" name="Google Shape;372;p43"/>
          <p:cNvSpPr txBox="1"/>
          <p:nvPr>
            <p:ph idx="1" type="body"/>
          </p:nvPr>
        </p:nvSpPr>
        <p:spPr>
          <a:xfrm>
            <a:off x="311700" y="1190650"/>
            <a:ext cx="8520600" cy="1381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skandasiva@Skandas-MBP-2 ~ % </a:t>
            </a:r>
            <a:r>
              <a:rPr b="1" lang="en" sz="1091">
                <a:latin typeface="Courier New"/>
                <a:ea typeface="Courier New"/>
                <a:cs typeface="Courier New"/>
                <a:sym typeface="Courier New"/>
              </a:rPr>
              <a:t>curl -s "http://web.archive.org/cdx/search/cdx?url=asianmirror.lk&amp;matchType=prefix" </a:t>
            </a:r>
            <a:endParaRPr b="1" sz="109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20110428233705 http://www.asianmirror.lk:80/ text/html 403 4O5DUGPKXRXRJWMOAP2JNMKPGGSMLDNX 2199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20110430013320 http://www.asianmirror.lk:80/ text/html 200 M5Q2U6B4YIFVBIASBVZUKZ5MCNGVM2WY 42535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20110829005653 http://www.asianmirror.lk:80/ text/html 200 FG7AUWNO33FYFSYCTMR6W7TG3V7KKMUT 19408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20110830094403 http://www.asianmirror.lk:80/ text/html 200 LAZGT7W3DN4CA3GN6ME4CIW3TRVJDFZK 19006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lk,asianmirror)/ 20110923063550 http://www.asianmirror.lk:80/ text/html 200 WFJFLPBPPTLDOESL6IO3WUZCYAKLOVT5 20052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175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p4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11700" y="2829300"/>
            <a:ext cx="8520600" cy="1538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skandasiva@Skandas-MBP-2 ~ % curl -s "http://web.archive.org/cdx/search/cdx?url=asianmirror.lk&amp;matchType=prefix" | </a:t>
            </a:r>
            <a:r>
              <a:rPr b="1" lang="en" sz="10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awk '{print "https://web.archive.org/web/" $2 "/" $3};'</a:t>
            </a:r>
            <a:endParaRPr b="1" sz="10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https://web.archive.org/web/20110428233705/http://www.asianmirror.lk:80/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https://web.archive.org/web/20110430013320/http://www.asianmirror.lk:80/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https://web.archive.org/web/20110829005653/http://www.asianmirror.lk:80/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https://web.archive.org/web/20110830094403/http://www.asianmirror.lk:80/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https://web.archive.org/web/20110923063550/http://www.asianmirror.lk:80/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43"/>
          <p:cNvSpPr txBox="1"/>
          <p:nvPr/>
        </p:nvSpPr>
        <p:spPr>
          <a:xfrm>
            <a:off x="7315200" y="2286000"/>
            <a:ext cx="1657500" cy="400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Raw CDX format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7096125" y="4143375"/>
            <a:ext cx="1876500" cy="615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CDX 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format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converted to URI-M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/>
          <p:nvPr/>
        </p:nvSpPr>
        <p:spPr>
          <a:xfrm>
            <a:off x="0" y="140225"/>
            <a:ext cx="91440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Distribution of No. URL Path Variations for each URI-R</a:t>
            </a:r>
            <a:r>
              <a:rPr b="1" lang="en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b="1" lang="en" sz="2222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(Based on CDX Prefix Search Results)</a:t>
            </a:r>
            <a:endParaRPr b="1" sz="2222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8624858" y="46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  <a:endParaRPr sz="10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838" y="1101125"/>
            <a:ext cx="3837125" cy="36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25 Most Archived Sites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500"/>
              <a:buFont typeface="Arial"/>
              <a:buNone/>
            </a:pPr>
            <a:r>
              <a:rPr lang="en" sz="2222"/>
              <a:t>(Based on CDX Prefix Search Results)</a:t>
            </a:r>
            <a:endParaRPr sz="22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5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0" name="Google Shape;390;p45"/>
          <p:cNvGraphicFramePr/>
          <p:nvPr/>
        </p:nvGraphicFramePr>
        <p:xfrm>
          <a:off x="77763" y="119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80050"/>
                <a:gridCol w="910375"/>
                <a:gridCol w="478600"/>
                <a:gridCol w="493350"/>
                <a:gridCol w="491400"/>
                <a:gridCol w="501800"/>
                <a:gridCol w="570600"/>
                <a:gridCol w="582625"/>
              </a:tblGrid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url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depth_0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depth_1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depth_2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depth_3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depth_4+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/>
                        </a:rPr>
                        <a:t>newsfirst.lk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105595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32240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7997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39377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859228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1044437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"/>
                        </a:rPr>
                        <a:t>dailymirror.lk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23407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6693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658169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57804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268605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1014678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"/>
                        </a:rPr>
                        <a:t>ikman.lk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2398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90338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123453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757483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34041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1007713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"/>
                        </a:rPr>
                        <a:t>adaderana.lk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15589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328965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104850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372008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176473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997885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7"/>
                        </a:rPr>
                        <a:t>virakesari.lk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22061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36793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837170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33094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59643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988761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8"/>
                        </a:rPr>
                        <a:t>ft.lk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41696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5692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16143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497096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426792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987419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9"/>
                        </a:rPr>
                        <a:t>google.lk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37472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88780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28320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54788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770879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980239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0"/>
                        </a:rPr>
                        <a:t>tamilnet.com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23156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951935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588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823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976552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1"/>
                        </a:rPr>
                        <a:t>news.lk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19434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424301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46046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34437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446248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970466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2"/>
                        </a:rPr>
                        <a:t>divaina.com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25492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27389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907235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960335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3"/>
                        </a:rPr>
                        <a:t>sarigama.lk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4048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3234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38633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913467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959876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4"/>
                        </a:rPr>
                        <a:t>rainbowpages.lk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1474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10486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37779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68657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840963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959359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91" name="Google Shape;391;p45"/>
          <p:cNvGraphicFramePr/>
          <p:nvPr/>
        </p:nvGraphicFramePr>
        <p:xfrm>
          <a:off x="4464013" y="119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284425"/>
                <a:gridCol w="1231400"/>
                <a:gridCol w="505900"/>
                <a:gridCol w="469450"/>
                <a:gridCol w="499100"/>
                <a:gridCol w="520150"/>
                <a:gridCol w="590025"/>
                <a:gridCol w="517975"/>
              </a:tblGrid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url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depth_0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depth_1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depth_2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depth_3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depth_4+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5"/>
                        </a:rPr>
                        <a:t>col3negoriginal.lk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1864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55757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714176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67633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102632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942062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6"/>
                        </a:rPr>
                        <a:t>dinamina.lk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38695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61177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81671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49215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559209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789967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7"/>
                        </a:rPr>
                        <a:t>sundaytimes.lk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33612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8413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709911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752284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8"/>
                        </a:rPr>
                        <a:t>zoom.lk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1803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14044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381240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87702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229875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714664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9"/>
                        </a:rPr>
                        <a:t>lankatruth.com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22388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46944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339264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57273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212853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678722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0"/>
                        </a:rPr>
                        <a:t>nethnews.lk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6135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7292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477909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9314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116880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617530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1"/>
                        </a:rPr>
                        <a:t>tamilmirror.lk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17218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37961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108782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286397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62624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512982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2"/>
                        </a:rPr>
                        <a:t>gossiplankanews.com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4173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75878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42824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353380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16685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492940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3"/>
                        </a:rPr>
                        <a:t>hirunews.lk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4030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33864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301891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82156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49052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470993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4"/>
                        </a:rPr>
                        <a:t>island.lk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27861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2341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398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1766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416683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449049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5"/>
                        </a:rPr>
                        <a:t>nation.lk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16663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19140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46845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8629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319900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411177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6"/>
                        </a:rPr>
                        <a:t>cbsl.gov.lk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1938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10203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15866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53371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259589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340967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hlink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27"/>
                        </a:rPr>
                        <a:t>srilankabusiness.com</a:t>
                      </a:r>
                      <a:endParaRPr sz="800" u="sng">
                        <a:solidFill>
                          <a:schemeClr val="hlink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708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33490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160273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68278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75275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338024</a:t>
                      </a:r>
                      <a:endParaRPr sz="8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Prefix Search Unveiled Mementos for More Internal Links</a:t>
            </a:r>
            <a:endParaRPr/>
          </a:p>
        </p:txBody>
      </p:sp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8" name="Google Shape;398;p46"/>
          <p:cNvGraphicFramePr/>
          <p:nvPr/>
        </p:nvGraphicFramePr>
        <p:xfrm>
          <a:off x="2623738" y="112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544375"/>
                <a:gridCol w="1681750"/>
                <a:gridCol w="1670375"/>
              </a:tblGrid>
              <a:tr h="303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#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Exact Match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Prefix match</a:t>
                      </a:r>
                      <a:endParaRPr b="1" sz="13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google.lk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newsfirst.lk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island.lk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dailymirror.lk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dailymirror.lk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ikman.lk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tamilnet.com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adaderana.lk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lankadeepa.lk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virakesari.lk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newsfirst.lk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ft.lk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lankatruth.com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google.lk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news.lk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tamilnet.com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ft.lk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news.lk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91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dailynews.lk</a:t>
                      </a:r>
                      <a:endParaRPr sz="1200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divaina.com</a:t>
                      </a:r>
                      <a:endParaRPr sz="12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"/>
          <p:cNvSpPr txBox="1"/>
          <p:nvPr>
            <p:ph type="title"/>
          </p:nvPr>
        </p:nvSpPr>
        <p:spPr>
          <a:xfrm>
            <a:off x="0" y="140225"/>
            <a:ext cx="9144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URL Path Variations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2"/>
              <a:t>(Based on CDX Prefix Search Results)</a:t>
            </a:r>
            <a:endParaRPr sz="2222"/>
          </a:p>
        </p:txBody>
      </p:sp>
      <p:sp>
        <p:nvSpPr>
          <p:cNvPr id="404" name="Google Shape;404;p4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5" name="Google Shape;405;p47"/>
          <p:cNvGraphicFramePr/>
          <p:nvPr/>
        </p:nvGraphicFramePr>
        <p:xfrm>
          <a:off x="569625" y="118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729450"/>
                <a:gridCol w="1822550"/>
                <a:gridCol w="1146275"/>
                <a:gridCol w="1138750"/>
                <a:gridCol w="1014925"/>
                <a:gridCol w="1076400"/>
                <a:gridCol w="1076400"/>
              </a:tblGrid>
              <a:tr h="4658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Path 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Number of URI-Rs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(Post Prefix matching)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URL Variations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Mementos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658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Average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Average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513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197,705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935,080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1,816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1,278,065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2,482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5,178,727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10,056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414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2,706,966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5,256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9,212,387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17,888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example.com/a/b/c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413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2,177,490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4,228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6,421,469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12,469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4+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example.com/a/b/c/d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477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5,161,314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10,022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13,129,212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25,494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type="title"/>
          </p:nvPr>
        </p:nvSpPr>
        <p:spPr>
          <a:xfrm>
            <a:off x="0" y="140225"/>
            <a:ext cx="91440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 Depth of 2 Has the Most URL Variations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2" name="Google Shape;412;p48"/>
          <p:cNvGraphicFramePr/>
          <p:nvPr/>
        </p:nvGraphicFramePr>
        <p:xfrm>
          <a:off x="569625" y="118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729450"/>
                <a:gridCol w="1822550"/>
                <a:gridCol w="1146275"/>
                <a:gridCol w="1138750"/>
                <a:gridCol w="1014925"/>
                <a:gridCol w="1076400"/>
                <a:gridCol w="1076400"/>
              </a:tblGrid>
              <a:tr h="4658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Path 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Depth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Number of URI-Rs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(Post Prefix matching)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URL Variations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No. of Mementos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658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Average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Total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Average</a:t>
                      </a:r>
                      <a:endParaRPr b="1"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513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197,705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384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935,080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1,816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</a:t>
                      </a: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1,278,065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2,482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5,178,727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10,056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414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2,706,966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5,256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9,212,387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17,888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example.com/a/b/c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413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2,177,490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4,228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6,421,469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12,469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4+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example.com/a/b/c/d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477</a:t>
                      </a:r>
                      <a:endParaRPr>
                        <a:solidFill>
                          <a:srgbClr val="000000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5,161,314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10,022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13,129,212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25,494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48"/>
          <p:cNvSpPr/>
          <p:nvPr/>
        </p:nvSpPr>
        <p:spPr>
          <a:xfrm>
            <a:off x="442950" y="2991250"/>
            <a:ext cx="8258100" cy="60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MemGator</a:t>
            </a:r>
            <a:endParaRPr/>
          </a:p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311700" y="866800"/>
            <a:ext cx="8520600" cy="15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Memento Aggregator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Queries 16 different web archives to look for mementos for a given URI-R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 memgator on the 535 sites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451 URI-Rs have at least one memento in any of the archive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Sample output</a:t>
            </a:r>
            <a:endParaRPr sz="1700"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9"/>
          <p:cNvSpPr txBox="1"/>
          <p:nvPr/>
        </p:nvSpPr>
        <p:spPr>
          <a:xfrm>
            <a:off x="6581775" y="4469325"/>
            <a:ext cx="2476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https://github.com/oduwsdl/MemGator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2262225" y="3570200"/>
            <a:ext cx="2538300" cy="50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2330475" y="2256825"/>
            <a:ext cx="2771700" cy="238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url,archive,copies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3cs.lk,web.archive.org,486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3cs.lk,wayback.archive-it.org,92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3cs.lk,arquivo.pt,4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abansit.lk,web.archive.org,92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abansit.lk,arquivo.pt,2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ada.lk,web.archive.org,1557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ada.lk,archive.md,1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Distribution of No. URL Path Variations for each URI-R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/>
              <a:t>(categorized according to path depth)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00"/>
          </a:p>
        </p:txBody>
      </p:sp>
      <p:sp>
        <p:nvSpPr>
          <p:cNvPr id="429" name="Google Shape;429;p5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0" name="Google Shape;430;p50"/>
          <p:cNvGrpSpPr/>
          <p:nvPr/>
        </p:nvGrpSpPr>
        <p:grpSpPr>
          <a:xfrm>
            <a:off x="-11" y="958104"/>
            <a:ext cx="6580515" cy="3965786"/>
            <a:chOff x="492775" y="1166100"/>
            <a:chExt cx="5817801" cy="3659150"/>
          </a:xfrm>
        </p:grpSpPr>
        <p:pic>
          <p:nvPicPr>
            <p:cNvPr id="431" name="Google Shape;43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775" y="1209675"/>
              <a:ext cx="2980426" cy="177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63775" y="1166100"/>
              <a:ext cx="2846801" cy="1857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775" y="3020925"/>
              <a:ext cx="2762545" cy="1782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02645" y="3009876"/>
              <a:ext cx="2769051" cy="1815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50"/>
          <p:cNvSpPr txBox="1"/>
          <p:nvPr/>
        </p:nvSpPr>
        <p:spPr>
          <a:xfrm>
            <a:off x="6895800" y="3958475"/>
            <a:ext cx="19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Note: Y axis range is different in each chart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6971400" y="1640450"/>
            <a:ext cx="180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Most URI-Rs have around 50 URL v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ariations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at each path depth!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442" name="Google Shape;442;p5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328325" y="723600"/>
            <a:ext cx="8698500" cy="4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This study evaluates how well are 535 Sri Lankan websites archived 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(some of the steps in this study </a:t>
            </a: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is</a:t>
            </a: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inspired by Dr. Alkwai’s study on archiving Arabic websites)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Challenges: 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Selecting seed URIs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Language detecting services for “Sinhala”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84% (450 out of 535) URIs have at least one memento in the Internet Archive.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News websites dominate rankings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number of mementos in Internet Archive for a particular URI-R is positively correlated with the age of a website.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MemGator was used to check mementos for the URI-Rs across different web archives.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If any other archive has it,</a:t>
            </a: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internet archive </a:t>
            </a: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most </a:t>
            </a: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definitely does!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Among Sri Lankan websites, a few websites consistently rank in the top 5 most archived sites across web archives.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CDX prefix search enabled the discovery of additional mementos for internal links.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Old Standard TT"/>
              <a:buChar char="○"/>
            </a:pPr>
            <a:r>
              <a:rPr lang="en" sz="13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E.g. Specific news articles</a:t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World Stats</a:t>
            </a:r>
            <a:r>
              <a:rPr lang="en"/>
              <a:t>-</a:t>
            </a:r>
            <a:r>
              <a:rPr lang="en"/>
              <a:t>2022</a:t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95" name="Google Shape;95;p16"/>
          <p:cNvGraphicFramePr/>
          <p:nvPr/>
        </p:nvGraphicFramePr>
        <p:xfrm>
          <a:off x="941100" y="117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1210300"/>
                <a:gridCol w="1210300"/>
                <a:gridCol w="1210300"/>
                <a:gridCol w="1210300"/>
                <a:gridCol w="1210300"/>
                <a:gridCol w="1210300"/>
              </a:tblGrid>
              <a:tr h="55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Region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Population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( 2022 Est.)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Internet Users,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(Year 2000)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Internet Users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31-JULY-22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Penetration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% Population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Users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% Asia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Japan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127,202,192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47,080,000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118,626,672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93.3 %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China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1,448,314,408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22,500,000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1,010,740,000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69.8 %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Korea, South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51,340,112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19,040,000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49,799,909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1.7 %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Taiwan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23,886,225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6,260,000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22,639,500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94.8 %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India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1,402,228,175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5,000,000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833,710,000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59.5 %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28.4 %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Sri Lanka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21,558,620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121,500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8,879,700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41.2 %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0.3 %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Asia Total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4,352,169,960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114,304,000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2,934,186,678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67.4 %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Rest of World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3,582,292,671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45.1 %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2,538,869,058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70.9 %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All the World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7,934,462,631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5,473,055,736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69.0 %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6" name="Google Shape;96;p16"/>
          <p:cNvSpPr txBox="1"/>
          <p:nvPr/>
        </p:nvSpPr>
        <p:spPr>
          <a:xfrm>
            <a:off x="4726100" y="4554275"/>
            <a:ext cx="4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https://www.internetworldstats.com/stats3.htm#asi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895350" y="3043500"/>
            <a:ext cx="7366200" cy="3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449" name="Google Shape;449;p52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Distribution of No. URL Path Variations for each URI-R - Path Depth 4 and Higher</a:t>
            </a:r>
            <a:endParaRPr sz="2500"/>
          </a:p>
        </p:txBody>
      </p:sp>
      <p:sp>
        <p:nvSpPr>
          <p:cNvPr id="455" name="Google Shape;455;p53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112" y="1143575"/>
            <a:ext cx="5639776" cy="36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World Stats-2022</a:t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4" name="Google Shape;104;p17"/>
          <p:cNvGraphicFramePr/>
          <p:nvPr/>
        </p:nvGraphicFramePr>
        <p:xfrm>
          <a:off x="941100" y="1174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{A5818B2A-A398-465F-979F-B1E48637FAA5}</a:tableStyleId>
              </a:tblPr>
              <a:tblGrid>
                <a:gridCol w="1210300"/>
                <a:gridCol w="1210300"/>
                <a:gridCol w="1210300"/>
                <a:gridCol w="1210300"/>
                <a:gridCol w="1210300"/>
                <a:gridCol w="1210300"/>
              </a:tblGrid>
              <a:tr h="558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Region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Population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( 2022 Est.)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Internet Users,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(Year 2000)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Internet Users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31-JULY-22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Penetration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% Population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Users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% Asia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Japan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127,202,192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47,080,000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118,626,672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93.3 %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China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1,448,314,408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22,500,000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1,010,740,000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69.8 %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34.4 %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Korea, South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51,340,112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19,040,000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49,799,909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97.0 %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1.7 %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Taiwan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23,886,225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6,260,000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22,639,500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94.8 %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0.8 %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India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1,402,228,175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5,000,000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833,710,000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59.5 %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28.4 %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Sri Lanka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21,558,620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121,500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8,879,700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41.2 %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0.3 %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Asia Total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4,352,169,960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114,304,000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2,934,186,678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67.4 %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Old Standard TT"/>
                          <a:ea typeface="Old Standard TT"/>
                          <a:cs typeface="Old Standard TT"/>
                          <a:sym typeface="Old Standard TT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Rest of World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3,582,292,671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45.1 %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2,538,869,058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70.9 %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46.4 %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All the World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7,934,462,631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5,473,055,736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69.0 %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100.0 %</a:t>
                      </a:r>
                      <a:endParaRPr sz="1300"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5" name="Google Shape;105;p17"/>
          <p:cNvSpPr/>
          <p:nvPr/>
        </p:nvSpPr>
        <p:spPr>
          <a:xfrm>
            <a:off x="895350" y="3043500"/>
            <a:ext cx="7366200" cy="31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494700" y="2125200"/>
            <a:ext cx="8154600" cy="613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From</a:t>
            </a:r>
            <a:r>
              <a:rPr lang="en" sz="1900">
                <a:solidFill>
                  <a:schemeClr val="dk1"/>
                </a:solidFill>
              </a:rPr>
              <a:t> </a:t>
            </a:r>
            <a:r>
              <a:rPr lang="en" sz="3000">
                <a:solidFill>
                  <a:srgbClr val="FF0000"/>
                </a:solidFill>
              </a:rPr>
              <a:t>&lt;1%</a:t>
            </a:r>
            <a:r>
              <a:rPr lang="en" sz="1900">
                <a:solidFill>
                  <a:schemeClr val="dk1"/>
                </a:solidFill>
              </a:rPr>
              <a:t> to </a:t>
            </a:r>
            <a:r>
              <a:rPr lang="en" sz="3000">
                <a:solidFill>
                  <a:srgbClr val="FF0000"/>
                </a:solidFill>
              </a:rPr>
              <a:t>&gt;40%</a:t>
            </a:r>
            <a:endParaRPr sz="3000"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4726100" y="4554275"/>
            <a:ext cx="4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https://www.internetworldstats.com/stats3.htm#asi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 Lanka Has Three Languages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484250" y="1125700"/>
            <a:ext cx="2355724" cy="23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8575" y="3486150"/>
            <a:ext cx="2771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4"/>
              </a:rPr>
              <a:t>https://www.alamy.com/small-hand-drawn-black-letters-of-english-alphabet-in-doodle-style-outline-vector-illustration-calligraphic-abc-cute-funny-decorative-handwriting-contour-lined-art-lettering-image425170686.html</a:t>
            </a:r>
            <a:endParaRPr sz="5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9587" y="1104012"/>
            <a:ext cx="2644813" cy="31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3123000" y="4319013"/>
            <a:ext cx="2771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https://www.pinterest.com/pin/434667801506088520/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005" y="1125712"/>
            <a:ext cx="2050220" cy="3150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191250" y="4391025"/>
            <a:ext cx="256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https://in.pinterest.com/pin/623185667168549504/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-105600" y="118025"/>
            <a:ext cx="9355200" cy="12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Investigation Was Inspired by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Alkwai’s Previous Study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921" l="0" r="0" t="0"/>
          <a:stretch/>
        </p:blipFill>
        <p:spPr>
          <a:xfrm>
            <a:off x="1157500" y="1382475"/>
            <a:ext cx="6829000" cy="26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19"/>
          <p:cNvSpPr txBox="1"/>
          <p:nvPr/>
        </p:nvSpPr>
        <p:spPr>
          <a:xfrm>
            <a:off x="4921300" y="4454725"/>
            <a:ext cx="407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https://www.cs.odu.edu/~mln/pubs/jcdl-2015/jcdl-2015-arabic-sites.pdf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33375" y="4059063"/>
            <a:ext cx="74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Arabic websites Vs. Sri Lankan websites (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English, Sinhala, and Tamil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Memento protocol</a:t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200" y="1134413"/>
            <a:ext cx="2773620" cy="154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7118" r="7015" t="0"/>
          <a:stretch/>
        </p:blipFill>
        <p:spPr>
          <a:xfrm>
            <a:off x="349750" y="753436"/>
            <a:ext cx="3074750" cy="2765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6802700" y="1134425"/>
            <a:ext cx="2074500" cy="1231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URI-R</a:t>
            </a: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Original resource as it used to appear on the live Web. 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URI-R may have 0 or more mementos (URI-Ms).</a:t>
            </a:r>
            <a:endParaRPr sz="1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802700" y="2959575"/>
            <a:ext cx="2007900" cy="150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URI-M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an archived snapshot of the URI-R at a specific date and time, which is called the Memento-Date- time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72500" y="3519275"/>
            <a:ext cx="3252000" cy="1179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URI-T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 TimeMap - a resource that provides a list of mementos (URI-Ms) for a URI-R, ordered by their Memento-Datetimes.</a:t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6200" y="2959573"/>
            <a:ext cx="2773623" cy="15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0" y="140225"/>
            <a:ext cx="9144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Study’s Various Phases</a:t>
            </a:r>
            <a:endParaRPr/>
          </a:p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8624858" y="46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871538" y="1795775"/>
            <a:ext cx="21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Detecting Seed URI-Rs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138863" y="1580238"/>
            <a:ext cx="2133600" cy="831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Testing on Live web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Downloading HTML content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505200" y="933300"/>
            <a:ext cx="2133600" cy="40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Filter Unique URI-Rs</a:t>
            </a:r>
            <a:endParaRPr>
              <a:solidFill>
                <a:srgbClr val="4A86E8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4162425" y="3238375"/>
            <a:ext cx="21336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Determine Language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133725" y="4023825"/>
            <a:ext cx="1914600" cy="61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 Content-Language</a:t>
            </a:r>
            <a:endParaRPr>
              <a:solidFill>
                <a:srgbClr val="4A86E8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410125" y="4023825"/>
            <a:ext cx="1914600" cy="61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Language Detection API</a:t>
            </a:r>
            <a:endParaRPr>
              <a:solidFill>
                <a:srgbClr val="4A86E8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390700" y="3130675"/>
            <a:ext cx="10953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Results &amp; Analysis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54" name="Google Shape;154;p21"/>
          <p:cNvCxnSpPr>
            <a:stCxn id="147" idx="3"/>
            <a:endCxn id="148" idx="1"/>
          </p:cNvCxnSpPr>
          <p:nvPr/>
        </p:nvCxnSpPr>
        <p:spPr>
          <a:xfrm>
            <a:off x="3005138" y="1995875"/>
            <a:ext cx="3133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>
            <a:stCxn id="149" idx="2"/>
          </p:cNvCxnSpPr>
          <p:nvPr/>
        </p:nvCxnSpPr>
        <p:spPr>
          <a:xfrm>
            <a:off x="4572000" y="1333500"/>
            <a:ext cx="0" cy="66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>
            <a:stCxn id="148" idx="2"/>
            <a:endCxn id="150" idx="3"/>
          </p:cNvCxnSpPr>
          <p:nvPr/>
        </p:nvCxnSpPr>
        <p:spPr>
          <a:xfrm flipH="1">
            <a:off x="6296063" y="2411538"/>
            <a:ext cx="909600" cy="10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1"/>
          <p:cNvCxnSpPr>
            <a:stCxn id="151" idx="0"/>
            <a:endCxn id="150" idx="2"/>
          </p:cNvCxnSpPr>
          <p:nvPr/>
        </p:nvCxnSpPr>
        <p:spPr>
          <a:xfrm flipH="1" rot="10800000">
            <a:off x="4091025" y="3638625"/>
            <a:ext cx="1138200" cy="3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1"/>
          <p:cNvCxnSpPr>
            <a:stCxn id="152" idx="0"/>
            <a:endCxn id="150" idx="2"/>
          </p:cNvCxnSpPr>
          <p:nvPr/>
        </p:nvCxnSpPr>
        <p:spPr>
          <a:xfrm rot="10800000">
            <a:off x="5229225" y="3638625"/>
            <a:ext cx="1138200" cy="38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stCxn id="150" idx="1"/>
            <a:endCxn id="153" idx="3"/>
          </p:cNvCxnSpPr>
          <p:nvPr/>
        </p:nvCxnSpPr>
        <p:spPr>
          <a:xfrm rot="10800000">
            <a:off x="2486025" y="3438475"/>
            <a:ext cx="167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